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notesMasterIdLst>
    <p:notesMasterId r:id="rId6"/>
  </p:notesMasterIdLst>
  <p:sldIdLst>
    <p:sldId id="504" r:id="rId5"/>
  </p:sldIdLst>
  <p:sldSz cx="12192000" cy="6858000"/>
  <p:notesSz cx="6858000" cy="9144000"/>
  <p:embeddedFontLst>
    <p:embeddedFont>
      <p:font typeface="Century Gothic" panose="020B0502020202020204" pitchFamily="34" charset="0"/>
      <p:regular r:id="rId7"/>
      <p:bold r:id="rId8"/>
      <p:italic r:id="rId9"/>
      <p:boldItalic r:id="rId10"/>
    </p:embeddedFont>
    <p:embeddedFont>
      <p:font typeface="Francisco" panose="02000500000000000000" pitchFamily="2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68D8518-1BBD-405B-467C-AA5039BF93F1}" name="Jenny Larson" initials="JL" userId="S::jenny@tschidacommunications.com::ce753b47-9757-497a-af5d-9ef4822a24f2" providerId="AD"/>
  <p188:author id="{B4C44B8B-C21E-ED0C-BD36-F94295102CEF}" name="Katie Schlangen" initials="KS" userId="S::katie@tschidacommunications.com::a5826aad-70c6-4151-8e2e-42de929d5003" providerId="AD"/>
  <p188:author id="{F58B53E8-5EB2-5B76-06F4-E3EE4E8F8E12}" name="Stef Tschida" initials="" userId="S::stef@tschidacommunications.com::0e4e9c34-c089-4cb1-972c-afb71f32de8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951"/>
    <a:srgbClr val="0C7768"/>
    <a:srgbClr val="039373"/>
    <a:srgbClr val="A47118"/>
    <a:srgbClr val="155C5E"/>
    <a:srgbClr val="1B4C58"/>
    <a:srgbClr val="078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289" autoAdjust="0"/>
    <p:restoredTop sz="95070" autoAdjust="0"/>
  </p:normalViewPr>
  <p:slideViewPr>
    <p:cSldViewPr snapToGrid="0">
      <p:cViewPr varScale="1">
        <p:scale>
          <a:sx n="79" d="100"/>
          <a:sy n="79" d="100"/>
        </p:scale>
        <p:origin x="1176" y="72"/>
      </p:cViewPr>
      <p:guideLst>
        <p:guide orient="horz" pos="175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 Tschida" userId="0e4e9c34-c089-4cb1-972c-afb71f32de8b" providerId="ADAL" clId="{13A03BD4-375D-431E-B92F-403E23887AE6}"/>
    <pc:docChg chg="delSld modSld">
      <pc:chgData name="Stef Tschida" userId="0e4e9c34-c089-4cb1-972c-afb71f32de8b" providerId="ADAL" clId="{13A03BD4-375D-431E-B92F-403E23887AE6}" dt="2025-10-23T18:00:12.274" v="126" actId="47"/>
      <pc:docMkLst>
        <pc:docMk/>
      </pc:docMkLst>
      <pc:sldChg chg="del">
        <pc:chgData name="Stef Tschida" userId="0e4e9c34-c089-4cb1-972c-afb71f32de8b" providerId="ADAL" clId="{13A03BD4-375D-431E-B92F-403E23887AE6}" dt="2025-10-23T18:00:12.274" v="126" actId="47"/>
        <pc:sldMkLst>
          <pc:docMk/>
          <pc:sldMk cId="423519773" sldId="503"/>
        </pc:sldMkLst>
      </pc:sldChg>
      <pc:sldChg chg="modSp mod">
        <pc:chgData name="Stef Tschida" userId="0e4e9c34-c089-4cb1-972c-afb71f32de8b" providerId="ADAL" clId="{13A03BD4-375D-431E-B92F-403E23887AE6}" dt="2025-10-23T17:52:50.161" v="125" actId="20577"/>
        <pc:sldMkLst>
          <pc:docMk/>
          <pc:sldMk cId="3051168931" sldId="504"/>
        </pc:sldMkLst>
        <pc:spChg chg="mod">
          <ac:chgData name="Stef Tschida" userId="0e4e9c34-c089-4cb1-972c-afb71f32de8b" providerId="ADAL" clId="{13A03BD4-375D-431E-B92F-403E23887AE6}" dt="2025-10-23T17:51:14.347" v="27" actId="20577"/>
          <ac:spMkLst>
            <pc:docMk/>
            <pc:sldMk cId="3051168931" sldId="504"/>
            <ac:spMk id="25" creationId="{1C35C8FA-7F40-2109-9788-4C048A7416EB}"/>
          </ac:spMkLst>
        </pc:spChg>
        <pc:spChg chg="mod">
          <ac:chgData name="Stef Tschida" userId="0e4e9c34-c089-4cb1-972c-afb71f32de8b" providerId="ADAL" clId="{13A03BD4-375D-431E-B92F-403E23887AE6}" dt="2025-10-23T17:51:55.965" v="117" actId="20577"/>
          <ac:spMkLst>
            <pc:docMk/>
            <pc:sldMk cId="3051168931" sldId="504"/>
            <ac:spMk id="29" creationId="{31749F23-20BB-B015-CB77-2E2C9BE1CE7D}"/>
          </ac:spMkLst>
        </pc:spChg>
        <pc:spChg chg="mod">
          <ac:chgData name="Stef Tschida" userId="0e4e9c34-c089-4cb1-972c-afb71f32de8b" providerId="ADAL" clId="{13A03BD4-375D-431E-B92F-403E23887AE6}" dt="2025-10-23T17:50:44.294" v="26" actId="6549"/>
          <ac:spMkLst>
            <pc:docMk/>
            <pc:sldMk cId="3051168931" sldId="504"/>
            <ac:spMk id="31" creationId="{C582E911-081D-A899-D69F-94051A37A002}"/>
          </ac:spMkLst>
        </pc:spChg>
        <pc:spChg chg="mod">
          <ac:chgData name="Stef Tschida" userId="0e4e9c34-c089-4cb1-972c-afb71f32de8b" providerId="ADAL" clId="{13A03BD4-375D-431E-B92F-403E23887AE6}" dt="2025-10-23T17:52:15.231" v="118" actId="20577"/>
          <ac:spMkLst>
            <pc:docMk/>
            <pc:sldMk cId="3051168931" sldId="504"/>
            <ac:spMk id="33" creationId="{40211D21-F1F5-038F-E0FC-183586C0F976}"/>
          </ac:spMkLst>
        </pc:spChg>
        <pc:spChg chg="mod">
          <ac:chgData name="Stef Tschida" userId="0e4e9c34-c089-4cb1-972c-afb71f32de8b" providerId="ADAL" clId="{13A03BD4-375D-431E-B92F-403E23887AE6}" dt="2025-10-23T17:52:50.161" v="125" actId="20577"/>
          <ac:spMkLst>
            <pc:docMk/>
            <pc:sldMk cId="3051168931" sldId="504"/>
            <ac:spMk id="37" creationId="{8B74D08A-2CE9-E963-4A46-CE343771B00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08447-EA45-4D90-AD9F-F9167C4428B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3D20E-B8B4-4AE9-8EA3-188A0D365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86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7E00F-84F0-4A0C-98A5-16011B96E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CDF7F0-5439-488B-B41B-455D85E26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FC4B6-677B-4504-8041-CF27824EA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EE53D-DF3A-4B8D-9756-B4380BC6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39556-23DB-4166-A21A-BBD6B290E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702B7-CDC5-4CB5-9228-D46838D08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6ADE0D-EDCF-4EC9-ACEC-B9A7DF938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BD593-7454-4654-B00B-FC9310D22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B424A-353D-46F9-AA10-60759CC0D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EE52D-E332-4BAC-AFF3-7F6767CC0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6D27D6-7DC4-452D-AFB6-BE38C2AAE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07FE7-EB42-4F6F-9F71-1F1736947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FA701-58CA-49FE-8DEC-B720218D3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A7CD2-46D7-49FB-8E9E-6AA94629A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885DD-A0A2-4BCD-A8A3-20785D8FE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83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94BFF-329C-406B-B9FA-509245EFE0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266699"/>
            <a:ext cx="10112416" cy="792843"/>
          </a:xfrm>
        </p:spPr>
        <p:txBody>
          <a:bodyPr anchor="ctr"/>
          <a:lstStyle>
            <a:lvl1pPr>
              <a:defRPr sz="2800" cap="none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CCFF079-1136-4031-AD56-207267D7EFEC}"/>
              </a:ext>
            </a:extLst>
          </p:cNvPr>
          <p:cNvCxnSpPr/>
          <p:nvPr userDrawn="1"/>
        </p:nvCxnSpPr>
        <p:spPr>
          <a:xfrm>
            <a:off x="0" y="1195419"/>
            <a:ext cx="12192000" cy="0"/>
          </a:xfrm>
          <a:prstGeom prst="line">
            <a:avLst/>
          </a:prstGeom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0914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CF909-B8E4-47D2-BA2A-BE1666684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3E086-742F-47AD-9CA9-1ED15C3B2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71371-240A-4ED3-B511-1243E9534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61EF7-3889-4713-97DA-32D804A6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E7DDE-087A-42E9-B3B6-4E40EE9CF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24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EC956-C914-4A54-95BC-71427FB72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DC8D8-4030-4E69-92EB-4532AEDBD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EB65F-6A9A-4968-AA50-9B978CAA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1CE97-6161-4572-A2C6-9D9CFF710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8F192-F996-4F67-AFD1-B1084B84B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2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87334-7A58-475B-A806-59B1B2001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BEB64-6C2C-4AD6-9347-315B3EE86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EA8DF0-1468-42DE-85F8-C2C4D8F89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7F939-5CD7-40F9-AD13-7A2C08B59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4C826-2CD3-4A72-9097-BD3BAD422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AE12C2-5AB4-4709-B6EB-A45AA2EDD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2BC1C-8C7A-4BCE-A580-7B480F2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69DF2-DC3F-438E-82D7-9D71CEE8E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37A5C7-06AE-46B3-895F-1C67342C6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F8DEFA-BDBB-4C1E-8672-246B661415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E78A78-A74D-4D0A-9F90-ADDB24DF5E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9DA3C5-DD02-49E7-B037-4549EA73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D110E2-B609-4203-BB2B-1D2F6AC6C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78A0F0-FCC7-4A66-8EB6-02264F223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4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C8E3C-1E5E-4042-9464-29F5F6A3F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7F57D5-FFCF-4CE8-9D25-6F571F93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DF4DE7-6615-4E51-83F0-A896207AB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5CEC0-55D0-498E-98DB-A22669E46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3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92F062-C4F3-47FC-BCBE-1E1663931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411F8A-86BF-42E1-A8CB-082E19C84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D8BEE-1D89-4EEF-B78E-FA26235AF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7DD8D-DB18-43C3-B949-928199007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A4D91-F8B9-4F9A-A109-FC7FBC692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109AE8-8774-4813-AA71-9120A0E96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BF5932-EB0C-4EAB-940F-34637475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F8859-E635-4E5B-90EC-5440FF884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C8372-E07D-4AC0-A474-4056F9885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FEB10-7620-4622-BD6F-B36F3544A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D74A52-F7E9-43C8-83E1-F982D0762D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AB1842-2FB7-41A3-BE26-A0C80A474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6F8C-12CE-49F1-BBE8-362DA3D3A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5FABA-EF54-46A2-9387-36342573A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672F7-F4E4-4AE9-B5FC-1C10565E8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24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2BE30F-A41C-411D-AE2D-C368419E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C2C29-9BBE-4321-AEEB-BFA82EA97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50E5E-4ED8-492A-BDB7-67601A380B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CB0E0-4043-4EE9-955C-48EE779CA649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3715C-DA16-4B9A-85D9-BDED504C23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58623-ABBA-40F6-96E2-25BCBFA6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8607D-24D3-4C93-9F79-DEB57A7C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8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C6B65-05DC-4C32-81AE-F23BA8899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2D64702-A3CB-A5DE-401C-071F9E1E8AB1}"/>
              </a:ext>
            </a:extLst>
          </p:cNvPr>
          <p:cNvSpPr/>
          <p:nvPr/>
        </p:nvSpPr>
        <p:spPr>
          <a:xfrm>
            <a:off x="399249" y="2311815"/>
            <a:ext cx="5629009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A global biotech company needed to </a:t>
            </a:r>
            <a:r>
              <a:rPr lang="en-US" sz="1200" b="1" dirty="0">
                <a:solidFill>
                  <a:schemeClr val="tx1"/>
                </a:solidFill>
              </a:rPr>
              <a:t>enhance employee engagement</a:t>
            </a:r>
            <a:r>
              <a:rPr lang="en-US" sz="1200" dirty="0">
                <a:solidFill>
                  <a:schemeClr val="tx1"/>
                </a:solidFill>
              </a:rPr>
              <a:t>, collaboration and effectiveness with new technology.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F6E080-6219-3D6F-1C4A-83821C307D0A}"/>
              </a:ext>
            </a:extLst>
          </p:cNvPr>
          <p:cNvSpPr/>
          <p:nvPr/>
        </p:nvSpPr>
        <p:spPr>
          <a:xfrm>
            <a:off x="6238732" y="2311816"/>
            <a:ext cx="5629010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Defined optimal use of Teams and </a:t>
            </a:r>
            <a:r>
              <a:rPr lang="en-US" sz="1200" dirty="0" err="1">
                <a:solidFill>
                  <a:schemeClr val="tx1"/>
                </a:solidFill>
              </a:rPr>
              <a:t>Vive</a:t>
            </a:r>
            <a:r>
              <a:rPr lang="en-US" sz="1200" dirty="0">
                <a:solidFill>
                  <a:schemeClr val="tx1"/>
                </a:solidFill>
              </a:rPr>
              <a:t> Engage platforms, then created and executed a change comms plan to drive adoption.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A9BD29-0EF5-2070-C338-6EBC7249102A}"/>
              </a:ext>
            </a:extLst>
          </p:cNvPr>
          <p:cNvSpPr/>
          <p:nvPr/>
        </p:nvSpPr>
        <p:spPr>
          <a:xfrm>
            <a:off x="406529" y="2999464"/>
            <a:ext cx="5621729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A Fortune 500 health care company needed to </a:t>
            </a:r>
            <a:r>
              <a:rPr lang="en-US" sz="1200" b="1" dirty="0">
                <a:solidFill>
                  <a:schemeClr val="tx1"/>
                </a:solidFill>
              </a:rPr>
              <a:t>transform its supply chain</a:t>
            </a:r>
            <a:r>
              <a:rPr lang="en-US" sz="1200" dirty="0">
                <a:solidFill>
                  <a:schemeClr val="tx1"/>
                </a:solidFill>
              </a:rPr>
              <a:t> for digital enablement and more adaptability post COVID. 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175CA9A-F2F7-F7F2-A6FD-2F862394A979}"/>
              </a:ext>
            </a:extLst>
          </p:cNvPr>
          <p:cNvSpPr/>
          <p:nvPr/>
        </p:nvSpPr>
        <p:spPr>
          <a:xfrm>
            <a:off x="6238731" y="2999465"/>
            <a:ext cx="5629009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Partnered with transformation leaders to deliver tailored, value-focused messaging and updates by audience across ~50 sites worldwide.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C35C8FA-7F40-2109-9788-4C048A7416EB}"/>
              </a:ext>
            </a:extLst>
          </p:cNvPr>
          <p:cNvSpPr/>
          <p:nvPr/>
        </p:nvSpPr>
        <p:spPr>
          <a:xfrm>
            <a:off x="6246012" y="3687114"/>
            <a:ext cx="5606144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Created the organization’s first internal comms strategy and served as fractional comms team to bring it to life.  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EA5DD7C-9093-59EB-8894-E54D14703D82}"/>
              </a:ext>
            </a:extLst>
          </p:cNvPr>
          <p:cNvSpPr/>
          <p:nvPr/>
        </p:nvSpPr>
        <p:spPr>
          <a:xfrm>
            <a:off x="399249" y="3687113"/>
            <a:ext cx="5636289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A U.S. national government cooperative needed to strategically inform and engage its </a:t>
            </a:r>
            <a:r>
              <a:rPr lang="en-US" sz="1200" b="1" dirty="0">
                <a:solidFill>
                  <a:schemeClr val="tx1"/>
                </a:solidFill>
              </a:rPr>
              <a:t>rapidly growing employee base </a:t>
            </a:r>
            <a:r>
              <a:rPr lang="en-US" sz="1200" dirty="0">
                <a:solidFill>
                  <a:schemeClr val="tx1"/>
                </a:solidFill>
              </a:rPr>
              <a:t>for the first time.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44A9334-E105-92C5-DC2E-910F8B89D0A6}"/>
              </a:ext>
            </a:extLst>
          </p:cNvPr>
          <p:cNvSpPr/>
          <p:nvPr/>
        </p:nvSpPr>
        <p:spPr>
          <a:xfrm>
            <a:off x="406529" y="4374762"/>
            <a:ext cx="5621729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A Fortune 500 quick-service restaurant (QSR) holding company needed its brands and franchisees worldwide to </a:t>
            </a:r>
            <a:r>
              <a:rPr lang="en-US" sz="1200" b="1" dirty="0">
                <a:solidFill>
                  <a:schemeClr val="tx1"/>
                </a:solidFill>
              </a:rPr>
              <a:t>align with a new, corporate-led strategy</a:t>
            </a:r>
            <a:r>
              <a:rPr lang="en-US" sz="1200" dirty="0">
                <a:solidFill>
                  <a:schemeClr val="tx1"/>
                </a:solidFill>
              </a:rPr>
              <a:t> around technology and AI. 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1749F23-20BB-B015-CB77-2E2C9BE1CE7D}"/>
              </a:ext>
            </a:extLst>
          </p:cNvPr>
          <p:cNvSpPr/>
          <p:nvPr/>
        </p:nvSpPr>
        <p:spPr>
          <a:xfrm>
            <a:off x="6238732" y="4374763"/>
            <a:ext cx="5629008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Led efforts on stakeholder management, leadership alignment and people manager capability building to help them navigate changes.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9DFE819-4F5C-2E51-436F-D17237A52450}"/>
              </a:ext>
            </a:extLst>
          </p:cNvPr>
          <p:cNvSpPr/>
          <p:nvPr/>
        </p:nvSpPr>
        <p:spPr>
          <a:xfrm>
            <a:off x="406529" y="5062411"/>
            <a:ext cx="5621729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A North American veterinary and pet care company needed to </a:t>
            </a:r>
            <a:r>
              <a:rPr lang="en-US" sz="1200" b="1" dirty="0">
                <a:solidFill>
                  <a:schemeClr val="tx1"/>
                </a:solidFill>
              </a:rPr>
              <a:t>drive adoption of an improved, centralized intranet</a:t>
            </a:r>
            <a:r>
              <a:rPr lang="en-US" sz="1200" dirty="0">
                <a:solidFill>
                  <a:schemeClr val="tx1"/>
                </a:solidFill>
              </a:rPr>
              <a:t> to better inform and engage employees.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0211D21-F1F5-038F-E0FC-183586C0F976}"/>
              </a:ext>
            </a:extLst>
          </p:cNvPr>
          <p:cNvSpPr/>
          <p:nvPr/>
        </p:nvSpPr>
        <p:spPr>
          <a:xfrm>
            <a:off x="6238731" y="5062412"/>
            <a:ext cx="5629008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Created a stakeholder management strategy to build internal advocates and a launch plan to ensure a smooth, phased roll out. 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0511823-7343-A267-47DC-23C246ADDAF6}"/>
              </a:ext>
            </a:extLst>
          </p:cNvPr>
          <p:cNvSpPr/>
          <p:nvPr/>
        </p:nvSpPr>
        <p:spPr>
          <a:xfrm>
            <a:off x="413809" y="5750060"/>
            <a:ext cx="5621729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A North American manufacturer needed to </a:t>
            </a:r>
            <a:r>
              <a:rPr lang="en-US" sz="1200" b="1" dirty="0">
                <a:solidFill>
                  <a:schemeClr val="tx1"/>
                </a:solidFill>
              </a:rPr>
              <a:t>evolve its culture </a:t>
            </a:r>
            <a:r>
              <a:rPr lang="en-US" sz="1200" dirty="0">
                <a:solidFill>
                  <a:schemeClr val="tx1"/>
                </a:solidFill>
              </a:rPr>
              <a:t>to obtain employee buy-in as it professionalized its operations and enhanced its digital capabilities.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B74D08A-2CE9-E963-4A46-CE343771B001}"/>
              </a:ext>
            </a:extLst>
          </p:cNvPr>
          <p:cNvSpPr/>
          <p:nvPr/>
        </p:nvSpPr>
        <p:spPr>
          <a:xfrm>
            <a:off x="6246011" y="5750061"/>
            <a:ext cx="5629007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Created &amp; executed the company’s first internal comms strategy that reinforced desired behaviors and performance. 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1F9BEBE-76BD-305B-CDFE-9F89F7AB1F69}"/>
              </a:ext>
            </a:extLst>
          </p:cNvPr>
          <p:cNvSpPr/>
          <p:nvPr/>
        </p:nvSpPr>
        <p:spPr>
          <a:xfrm>
            <a:off x="371330" y="2318764"/>
            <a:ext cx="45719" cy="532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ED3E6C5-0D9A-AC8C-B847-9D04C16F9709}"/>
              </a:ext>
            </a:extLst>
          </p:cNvPr>
          <p:cNvSpPr/>
          <p:nvPr/>
        </p:nvSpPr>
        <p:spPr>
          <a:xfrm>
            <a:off x="371330" y="2993906"/>
            <a:ext cx="45719" cy="532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56BB92-B30D-E4FE-4968-A36B92FFD105}"/>
              </a:ext>
            </a:extLst>
          </p:cNvPr>
          <p:cNvSpPr/>
          <p:nvPr/>
        </p:nvSpPr>
        <p:spPr>
          <a:xfrm>
            <a:off x="371330" y="3678776"/>
            <a:ext cx="45719" cy="532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457B354-C3FF-9785-52F9-A2738842FD6B}"/>
              </a:ext>
            </a:extLst>
          </p:cNvPr>
          <p:cNvSpPr/>
          <p:nvPr/>
        </p:nvSpPr>
        <p:spPr>
          <a:xfrm>
            <a:off x="371329" y="4381711"/>
            <a:ext cx="45719" cy="532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30898F5-3C6B-5362-47CD-4791264765F3}"/>
              </a:ext>
            </a:extLst>
          </p:cNvPr>
          <p:cNvSpPr/>
          <p:nvPr/>
        </p:nvSpPr>
        <p:spPr>
          <a:xfrm>
            <a:off x="373194" y="5054074"/>
            <a:ext cx="45719" cy="532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0FC2176-DAA5-6D05-26F2-4C4434F0EF72}"/>
              </a:ext>
            </a:extLst>
          </p:cNvPr>
          <p:cNvSpPr/>
          <p:nvPr/>
        </p:nvSpPr>
        <p:spPr>
          <a:xfrm>
            <a:off x="368093" y="5747281"/>
            <a:ext cx="45719" cy="532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67BA67C-6157-1292-CC3E-279CEA1B91C2}"/>
              </a:ext>
            </a:extLst>
          </p:cNvPr>
          <p:cNvSpPr/>
          <p:nvPr/>
        </p:nvSpPr>
        <p:spPr>
          <a:xfrm>
            <a:off x="11852158" y="2318764"/>
            <a:ext cx="45719" cy="5327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5F82BDC-165A-44A6-3227-75B42B1FF47C}"/>
              </a:ext>
            </a:extLst>
          </p:cNvPr>
          <p:cNvSpPr/>
          <p:nvPr/>
        </p:nvSpPr>
        <p:spPr>
          <a:xfrm>
            <a:off x="11852157" y="2997616"/>
            <a:ext cx="45719" cy="5327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B7C38BA-38CF-A643-9107-1BBBC42DC68E}"/>
              </a:ext>
            </a:extLst>
          </p:cNvPr>
          <p:cNvSpPr/>
          <p:nvPr/>
        </p:nvSpPr>
        <p:spPr>
          <a:xfrm>
            <a:off x="11858476" y="4374762"/>
            <a:ext cx="45719" cy="5327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1578F40-5910-D228-FB25-10ACA00EC641}"/>
              </a:ext>
            </a:extLst>
          </p:cNvPr>
          <p:cNvSpPr/>
          <p:nvPr/>
        </p:nvSpPr>
        <p:spPr>
          <a:xfrm>
            <a:off x="11852155" y="5060563"/>
            <a:ext cx="45719" cy="5327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BE7D88D-0D84-F33E-D2BE-28E1EFFFA49C}"/>
              </a:ext>
            </a:extLst>
          </p:cNvPr>
          <p:cNvSpPr/>
          <p:nvPr/>
        </p:nvSpPr>
        <p:spPr>
          <a:xfrm>
            <a:off x="11852155" y="5750057"/>
            <a:ext cx="45719" cy="5327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A6E842-631B-0C66-B671-0515F1C2F491}"/>
              </a:ext>
            </a:extLst>
          </p:cNvPr>
          <p:cNvSpPr txBox="1"/>
          <p:nvPr/>
        </p:nvSpPr>
        <p:spPr>
          <a:xfrm>
            <a:off x="297406" y="211714"/>
            <a:ext cx="81882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400" b="1" i="0" u="none" strike="noStrike" kern="1200" cap="none" spc="0" normalizeH="0" baseline="0" noProof="0" dirty="0">
                <a:solidFill>
                  <a:srgbClr val="019875"/>
                </a:solidFill>
                <a:effectLst/>
                <a:uLnTx/>
                <a:uFillTx/>
                <a:ea typeface="+mn-ea"/>
                <a:cs typeface="+mn-cs"/>
              </a:rPr>
              <a:t>Problems We’ve Solved – Internal Comms &amp; Change  </a:t>
            </a:r>
            <a:endParaRPr lang="en-US" sz="24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A1C5801-A71A-6084-6D95-ABE5E7E5B72E}"/>
              </a:ext>
            </a:extLst>
          </p:cNvPr>
          <p:cNvSpPr/>
          <p:nvPr/>
        </p:nvSpPr>
        <p:spPr>
          <a:xfrm>
            <a:off x="406529" y="1616988"/>
            <a:ext cx="5629010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A Fortune 500 infrastructure consulting firm needed to </a:t>
            </a:r>
            <a:r>
              <a:rPr lang="en-US" sz="1200" b="1" dirty="0">
                <a:solidFill>
                  <a:schemeClr val="tx1"/>
                </a:solidFill>
              </a:rPr>
              <a:t>evolve its global shared services function</a:t>
            </a:r>
            <a:r>
              <a:rPr lang="en-US" sz="1200" dirty="0">
                <a:solidFill>
                  <a:schemeClr val="tx1"/>
                </a:solidFill>
              </a:rPr>
              <a:t> to be a technology-driven strategic partner.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CDAB797-EED3-52A5-D710-9CF8697F06A6}"/>
              </a:ext>
            </a:extLst>
          </p:cNvPr>
          <p:cNvSpPr/>
          <p:nvPr/>
        </p:nvSpPr>
        <p:spPr>
          <a:xfrm>
            <a:off x="371331" y="1624166"/>
            <a:ext cx="45719" cy="532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582E911-081D-A899-D69F-94051A37A002}"/>
              </a:ext>
            </a:extLst>
          </p:cNvPr>
          <p:cNvSpPr/>
          <p:nvPr/>
        </p:nvSpPr>
        <p:spPr>
          <a:xfrm>
            <a:off x="6238731" y="1609810"/>
            <a:ext cx="5629011" cy="5327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>
              <a:tabLst>
                <a:tab pos="2687638" algn="l"/>
              </a:tabLst>
            </a:pPr>
            <a:r>
              <a:rPr lang="en-US" sz="1200" dirty="0">
                <a:solidFill>
                  <a:schemeClr val="tx1"/>
                </a:solidFill>
              </a:rPr>
              <a:t>Created and executed an internal comms strategy positioned shared serves as a strategic partner and business enabler.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5D30674-16F8-7046-023A-B24109A834F0}"/>
              </a:ext>
            </a:extLst>
          </p:cNvPr>
          <p:cNvSpPr/>
          <p:nvPr/>
        </p:nvSpPr>
        <p:spPr>
          <a:xfrm>
            <a:off x="11857221" y="1616984"/>
            <a:ext cx="45719" cy="5327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444EF43-24F3-C461-7196-B0778D5386A6}"/>
              </a:ext>
            </a:extLst>
          </p:cNvPr>
          <p:cNvSpPr/>
          <p:nvPr/>
        </p:nvSpPr>
        <p:spPr>
          <a:xfrm>
            <a:off x="0" y="992221"/>
            <a:ext cx="12192000" cy="3129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B5B663-5184-2B01-1268-5BBA6894179D}"/>
              </a:ext>
            </a:extLst>
          </p:cNvPr>
          <p:cNvSpPr txBox="1"/>
          <p:nvPr/>
        </p:nvSpPr>
        <p:spPr>
          <a:xfrm>
            <a:off x="399249" y="1058731"/>
            <a:ext cx="56362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800" b="1" i="0" u="none" strike="noStrike" kern="1200" cap="none" spc="0" normalizeH="0" baseline="0" noProof="0" dirty="0">
                <a:solidFill>
                  <a:srgbClr val="213951"/>
                </a:solidFill>
                <a:effectLst/>
                <a:uLnTx/>
                <a:uFillTx/>
                <a:ea typeface="+mn-ea"/>
                <a:cs typeface="+mn-cs"/>
              </a:rPr>
              <a:t>The Goal</a:t>
            </a:r>
            <a:endParaRPr lang="en-US" dirty="0">
              <a:solidFill>
                <a:srgbClr val="21395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2479FB-CCBF-2EB9-2341-1B1097C046C3}"/>
              </a:ext>
            </a:extLst>
          </p:cNvPr>
          <p:cNvSpPr txBox="1"/>
          <p:nvPr/>
        </p:nvSpPr>
        <p:spPr>
          <a:xfrm>
            <a:off x="6238732" y="1058731"/>
            <a:ext cx="56591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800" b="1" i="0" u="none" strike="noStrike" kern="1200" cap="none" spc="0" normalizeH="0" baseline="0" noProof="0" dirty="0">
                <a:solidFill>
                  <a:srgbClr val="213951"/>
                </a:solidFill>
                <a:effectLst/>
                <a:uLnTx/>
                <a:uFillTx/>
                <a:ea typeface="+mn-ea"/>
                <a:cs typeface="+mn-cs"/>
              </a:rPr>
              <a:t>Our Approach</a:t>
            </a:r>
            <a:endParaRPr lang="en-US" dirty="0">
              <a:solidFill>
                <a:srgbClr val="21395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F45B3AE-2FBB-FAA4-C74C-6A539B267328}"/>
              </a:ext>
            </a:extLst>
          </p:cNvPr>
          <p:cNvSpPr/>
          <p:nvPr/>
        </p:nvSpPr>
        <p:spPr>
          <a:xfrm>
            <a:off x="11852156" y="3684334"/>
            <a:ext cx="45719" cy="5327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168931"/>
      </p:ext>
    </p:extLst>
  </p:cSld>
  <p:clrMapOvr>
    <a:masterClrMapping/>
  </p:clrMapOvr>
</p:sld>
</file>

<file path=ppt/theme/theme1.xml><?xml version="1.0" encoding="utf-8"?>
<a:theme xmlns:a="http://schemas.openxmlformats.org/drawingml/2006/main" name="MN College Essay Coach">
  <a:themeElements>
    <a:clrScheme name="TC College Essay Coach">
      <a:dk1>
        <a:sysClr val="windowText" lastClr="000000"/>
      </a:dk1>
      <a:lt1>
        <a:sysClr val="window" lastClr="FFFFFF"/>
      </a:lt1>
      <a:dk2>
        <a:srgbClr val="595959"/>
      </a:dk2>
      <a:lt2>
        <a:srgbClr val="D8D8D8"/>
      </a:lt2>
      <a:accent1>
        <a:srgbClr val="E0A927"/>
      </a:accent1>
      <a:accent2>
        <a:srgbClr val="F6E7E5"/>
      </a:accent2>
      <a:accent3>
        <a:srgbClr val="AF4689"/>
      </a:accent3>
      <a:accent4>
        <a:srgbClr val="019875"/>
      </a:accent4>
      <a:accent5>
        <a:srgbClr val="5B9BD5"/>
      </a:accent5>
      <a:accent6>
        <a:srgbClr val="FFFFFF"/>
      </a:accent6>
      <a:hlink>
        <a:srgbClr val="019875"/>
      </a:hlink>
      <a:folHlink>
        <a:srgbClr val="AF4689"/>
      </a:folHlink>
    </a:clrScheme>
    <a:fontScheme name="TC College Essay Coach">
      <a:majorFont>
        <a:latin typeface="Francisco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 College Essay Coach" id="{062B4A1A-9D69-4071-8985-B4F26D20F817}" vid="{BE0B1079-E606-45DA-8CFA-D236D921BBF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A8E5009CD30C409DE50D14283459ED" ma:contentTypeVersion="13" ma:contentTypeDescription="Create a new document." ma:contentTypeScope="" ma:versionID="803c488413fb981fd1543c7ebb573f7f">
  <xsd:schema xmlns:xsd="http://www.w3.org/2001/XMLSchema" xmlns:xs="http://www.w3.org/2001/XMLSchema" xmlns:p="http://schemas.microsoft.com/office/2006/metadata/properties" xmlns:ns2="6838d53a-84f6-452c-8555-ef7b8a9dfd61" xmlns:ns3="c0d22cc7-a464-44dc-8a9f-3fd23e2ac051" targetNamespace="http://schemas.microsoft.com/office/2006/metadata/properties" ma:root="true" ma:fieldsID="f682bac74c5e361bf8199ee7324f8909" ns2:_="" ns3:_="">
    <xsd:import namespace="6838d53a-84f6-452c-8555-ef7b8a9dfd61"/>
    <xsd:import namespace="c0d22cc7-a464-44dc-8a9f-3fd23e2ac0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38d53a-84f6-452c-8555-ef7b8a9dfd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b1599eb-53b3-4f7d-877d-2b48b42768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d22cc7-a464-44dc-8a9f-3fd23e2ac05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9cf76fa-d6e3-4aee-9b62-78e09d03e183}" ma:internalName="TaxCatchAll" ma:showField="CatchAllData" ma:web="c0d22cc7-a464-44dc-8a9f-3fd23e2ac0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d22cc7-a464-44dc-8a9f-3fd23e2ac051" xsi:nil="true"/>
    <lcf76f155ced4ddcb4097134ff3c332f xmlns="6838d53a-84f6-452c-8555-ef7b8a9dfd6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C0811A-5605-4944-9603-D67DA1E8CE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38d53a-84f6-452c-8555-ef7b8a9dfd61"/>
    <ds:schemaRef ds:uri="c0d22cc7-a464-44dc-8a9f-3fd23e2ac0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DB6758-78A7-4DA5-82E7-8241B24F8F81}">
  <ds:schemaRefs>
    <ds:schemaRef ds:uri="http://schemas.microsoft.com/office/2006/documentManagement/types"/>
    <ds:schemaRef ds:uri="http://purl.org/dc/elements/1.1/"/>
    <ds:schemaRef ds:uri="75383013-5eaf-4f3b-83fb-f731d64d425d"/>
    <ds:schemaRef ds:uri="http://purl.org/dc/terms/"/>
    <ds:schemaRef ds:uri="5bb2fd3a-6a6c-4a83-b511-082ecad06611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  <ds:schemaRef ds:uri="c0d22cc7-a464-44dc-8a9f-3fd23e2ac051"/>
    <ds:schemaRef ds:uri="6838d53a-84f6-452c-8555-ef7b8a9dfd61"/>
  </ds:schemaRefs>
</ds:datastoreItem>
</file>

<file path=customXml/itemProps3.xml><?xml version="1.0" encoding="utf-8"?>
<ds:datastoreItem xmlns:ds="http://schemas.openxmlformats.org/officeDocument/2006/customXml" ds:itemID="{A01C5D4D-5DBF-4036-A1C2-DFD30FC65B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 College Essay Coach</Template>
  <TotalTime>4298</TotalTime>
  <Words>309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Francisco</vt:lpstr>
      <vt:lpstr>Century Gothic</vt:lpstr>
      <vt:lpstr>Arial</vt:lpstr>
      <vt:lpstr>MN College Essay Coach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Katie Schlangen</dc:creator>
  <cp:lastModifiedBy>Stef Tschida</cp:lastModifiedBy>
  <cp:revision>75</cp:revision>
  <dcterms:created xsi:type="dcterms:W3CDTF">2022-09-06T23:54:42Z</dcterms:created>
  <dcterms:modified xsi:type="dcterms:W3CDTF">2025-10-23T18:00:14Z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0x010100EDA8E5009CD30C409DE50D14283459ED</vt:lpwstr>
  </property>
  <property fmtid="{D5CDD505-2E9C-101B-9397-08002B2CF9AE}" pid="3" name="MediaServiceImageTags">
    <vt:lpwstr/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_activity">
    <vt:lpwstr>{"FileActivityType":"11","FileActivityTimeStamp":"2025-05-21T23:23:52.067Z","FileActivityUsersOnPage":[{"DisplayName":"Katie Schlangen","Id":"katie@tschidacommunications.com"},{"DisplayName":"Jenny Larson","Id":"jenny@tschidacommunications.com"}],"FileActivityNavigationId":null}</vt:lpwstr>
  </property>
  <property fmtid="{D5CDD505-2E9C-101B-9397-08002B2CF9AE}" pid="7" name="TriggerFlowInfo">
    <vt:lpwstr/>
  </property>
</Properties>
</file>